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8" r:id="rId18"/>
    <p:sldId id="276" r:id="rId19"/>
    <p:sldId id="277" r:id="rId20"/>
    <p:sldId id="273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399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670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9892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9722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486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613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609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186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823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895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fr-BE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fr-BE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365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BE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867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0896" y="1828800"/>
            <a:ext cx="819432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/>
            </a:pPr>
            <a:r>
              <a:rPr dirty="0"/>
              <a:t>ATELIER – COMPRENDRE LES ARNAQUES</a:t>
            </a:r>
          </a:p>
          <a:p>
            <a:pPr algn="ctr">
              <a:defRPr sz="2000"/>
            </a:pPr>
            <a:r>
              <a:rPr dirty="0"/>
              <a:t>Version interactive – Vote &amp; </a:t>
            </a:r>
            <a:r>
              <a:rPr lang="fr-BE" dirty="0"/>
              <a:t>réponses</a:t>
            </a:r>
            <a:r>
              <a:rPr dirty="0"/>
              <a:t> </a:t>
            </a:r>
            <a:r>
              <a:rPr lang="fr-BE" dirty="0"/>
              <a:t>révélées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/>
            </a:pPr>
            <a:r>
              <a:t>Catégorie 3 – Arnaque téléphonique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14400"/>
            <a:ext cx="6301982" cy="8925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600"/>
            </a:pPr>
            <a:r>
              <a:rPr dirty="0" err="1"/>
              <a:t>Donnez</a:t>
            </a:r>
            <a:r>
              <a:rPr dirty="0"/>
              <a:t>-moi le code </a:t>
            </a:r>
            <a:r>
              <a:rPr dirty="0" err="1"/>
              <a:t>reçu</a:t>
            </a:r>
            <a:r>
              <a:rPr dirty="0"/>
              <a:t> par SMS</a:t>
            </a:r>
            <a:r>
              <a:rPr lang="fr-BE" dirty="0"/>
              <a:t>,</a:t>
            </a:r>
          </a:p>
          <a:p>
            <a:pPr>
              <a:defRPr sz="2600"/>
            </a:pPr>
            <a:r>
              <a:rPr dirty="0"/>
              <a:t>pour </a:t>
            </a:r>
            <a:r>
              <a:rPr dirty="0" err="1"/>
              <a:t>bloquer</a:t>
            </a:r>
            <a:r>
              <a:rPr dirty="0"/>
              <a:t> un </a:t>
            </a:r>
            <a:r>
              <a:rPr dirty="0" err="1"/>
              <a:t>paiement</a:t>
            </a:r>
            <a:r>
              <a:rPr dirty="0"/>
              <a:t>. Quelle </a:t>
            </a:r>
            <a:r>
              <a:rPr dirty="0" err="1"/>
              <a:t>émotion</a:t>
            </a:r>
            <a:r>
              <a:rPr dirty="0"/>
              <a:t> ?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828800" y="2560320"/>
            <a:ext cx="5486400" cy="8229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t>🔴 Peur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828800" y="3657600"/>
            <a:ext cx="5486400" cy="8229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t>🟡 Urgence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828800" y="4754880"/>
            <a:ext cx="5486400" cy="82296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rPr dirty="0"/>
              <a:t>🟢 Confiance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828800" y="5852160"/>
            <a:ext cx="5486400" cy="82296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rPr dirty="0"/>
              <a:t>🔵 Gain / Argent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599786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lang="fr-BE" noProof="1"/>
              <a:t>Réponse révélée : Stress / Panique</a:t>
            </a:r>
          </a:p>
          <a:p>
            <a:pPr>
              <a:defRPr sz="2800" b="1"/>
            </a:pPr>
            <a:endParaRPr lang="fr-BE" noProof="1"/>
          </a:p>
          <a:p>
            <a:pPr>
              <a:defRPr sz="2000"/>
            </a:pPr>
            <a:r>
              <a:rPr lang="fr-BE" noProof="1"/>
              <a:t>La demande immédiate de code crée une pression forte</a:t>
            </a:r>
          </a:p>
          <a:p>
            <a:pPr>
              <a:defRPr sz="2000"/>
            </a:pPr>
            <a:r>
              <a:rPr lang="fr-BE" noProof="1"/>
              <a:t>pour empêcher la réflexion.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3925305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/>
            </a:pPr>
            <a:r>
              <a:rPr lang="fr-BE" noProof="1"/>
              <a:t>Que faire concrètement ?</a:t>
            </a:r>
          </a:p>
          <a:p>
            <a:pPr>
              <a:defRPr sz="2800"/>
            </a:pPr>
            <a:endParaRPr lang="fr-BE" noProof="1"/>
          </a:p>
          <a:p>
            <a:pPr>
              <a:defRPr sz="2800"/>
            </a:pPr>
            <a:endParaRPr lang="fr-BE" noProof="1"/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fr-BE" noProof="1"/>
              <a:t>Raccrocher immédiatement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fr-BE" noProof="1"/>
              <a:t>Ne jamais donner un code SMS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fr-BE" noProof="1"/>
              <a:t>Appeler sa banque directement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/>
            </a:pPr>
            <a:r>
              <a:t>Catégorie 4 – Faux site marchand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14400"/>
            <a:ext cx="4152099" cy="8925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600"/>
            </a:pPr>
            <a:r>
              <a:rPr lang="fr-BE" noProof="1"/>
              <a:t>Site -80 % sur tout</a:t>
            </a:r>
          </a:p>
          <a:p>
            <a:pPr>
              <a:defRPr sz="2600"/>
            </a:pPr>
            <a:r>
              <a:rPr lang="fr-BE" noProof="1"/>
              <a:t>Quelle émotion est utilisée ?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828800" y="2560320"/>
            <a:ext cx="5486400" cy="8229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t>🔴 Peur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828800" y="3657600"/>
            <a:ext cx="5486400" cy="8229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t>🟡 Urgence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828800" y="4754880"/>
            <a:ext cx="5486400" cy="82296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t>🟢 Confiance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828800" y="5852160"/>
            <a:ext cx="5486400" cy="82296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t>🔵 Gain / Argent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826502" cy="169277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lang="fr-BE" noProof="1"/>
              <a:t>Réponse révélée : Gain / Opportunité</a:t>
            </a:r>
          </a:p>
          <a:p>
            <a:pPr>
              <a:defRPr sz="2800" b="1"/>
            </a:pPr>
            <a:endParaRPr lang="fr-BE" noProof="1"/>
          </a:p>
          <a:p>
            <a:pPr>
              <a:defRPr sz="2800" b="1"/>
            </a:pPr>
            <a:endParaRPr lang="fr-BE" noProof="1"/>
          </a:p>
          <a:p>
            <a:pPr>
              <a:defRPr sz="2000"/>
            </a:pPr>
            <a:r>
              <a:rPr lang="fr-BE" noProof="1"/>
              <a:t>Le prix très bas déclenche l’envie d’achat rapide et réduit l’esprit critique.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8250CA-8DBC-60EB-E9C1-484577FD2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491" y="484632"/>
            <a:ext cx="6571343" cy="1664208"/>
          </a:xfrm>
        </p:spPr>
        <p:txBody>
          <a:bodyPr>
            <a:normAutofit/>
          </a:bodyPr>
          <a:lstStyle/>
          <a:p>
            <a:r>
              <a:rPr lang="fr-BE" noProof="1"/>
              <a:t>Que faire concrètement ?</a:t>
            </a:r>
            <a:br>
              <a:rPr lang="fr-BE" noProof="1"/>
            </a:br>
            <a:br>
              <a:rPr lang="fr-BE" noProof="1"/>
            </a:br>
            <a:r>
              <a:rPr lang="fr-BE" sz="2200" b="1" noProof="1"/>
              <a:t>Vérifier l’URL exacte </a:t>
            </a:r>
            <a:br>
              <a:rPr lang="fr-BE" sz="2200" b="1" noProof="1"/>
            </a:br>
            <a:endParaRPr lang="fr-BE" sz="2200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AE63FD-90FD-FBDA-17DD-987105F30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3491" y="1645921"/>
            <a:ext cx="6571343" cy="3820426"/>
          </a:xfrm>
        </p:spPr>
        <p:txBody>
          <a:bodyPr>
            <a:normAutofit/>
          </a:bodyPr>
          <a:lstStyle/>
          <a:p>
            <a:pPr>
              <a:defRPr sz="2800"/>
            </a:pPr>
            <a:endParaRPr lang="fr-BE" noProof="1"/>
          </a:p>
          <a:p>
            <a:r>
              <a:rPr lang="fr-BE" noProof="1"/>
              <a:t>➡️ Regarder attentivement l’adresse du site dans la barre en haut.</a:t>
            </a:r>
          </a:p>
          <a:p>
            <a:r>
              <a:rPr lang="fr-BE" noProof="1"/>
              <a:t>Est-ce qu’il y a des fautes ? (ex : amaz0n au lieu de amazon)</a:t>
            </a:r>
          </a:p>
          <a:p>
            <a:r>
              <a:rPr lang="fr-BE" noProof="1"/>
              <a:t>Est-ce que ça commence par </a:t>
            </a:r>
            <a:r>
              <a:rPr lang="fr-BE" b="1" noProof="1"/>
              <a:t>https://</a:t>
            </a:r>
            <a:r>
              <a:rPr lang="fr-BE" noProof="1"/>
              <a:t> ?</a:t>
            </a:r>
          </a:p>
          <a:p>
            <a:r>
              <a:rPr lang="fr-BE" noProof="1"/>
              <a:t>Est-ce que le nom du site correspond exactement à l’entreprise connue ?</a:t>
            </a:r>
          </a:p>
          <a:p>
            <a:r>
              <a:rPr lang="fr-BE" noProof="1"/>
              <a:t>Une petite différence peut cacher un faux site.</a:t>
            </a:r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411059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B299BB-9D86-FB25-F2A8-52EB12B7B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491" y="384048"/>
            <a:ext cx="6571343" cy="1631685"/>
          </a:xfrm>
        </p:spPr>
        <p:txBody>
          <a:bodyPr>
            <a:normAutofit fontScale="90000"/>
          </a:bodyPr>
          <a:lstStyle/>
          <a:p>
            <a:r>
              <a:rPr lang="fr-BE" dirty="0"/>
              <a:t>Que faire concrètement ?</a:t>
            </a:r>
            <a:br>
              <a:rPr lang="fr-BE" dirty="0"/>
            </a:br>
            <a:br>
              <a:rPr lang="fr-BE" dirty="0"/>
            </a:br>
            <a:br>
              <a:rPr lang="fr-BE" dirty="0"/>
            </a:br>
            <a:r>
              <a:rPr lang="fr-BE" sz="2000" b="1" dirty="0"/>
              <a:t>Lire les mentions légales</a:t>
            </a:r>
            <a:br>
              <a:rPr lang="fr-BE" sz="2000" dirty="0"/>
            </a:br>
            <a:endParaRPr lang="fr-BE" sz="2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EAD4E3-E715-F848-E7F9-D29531ED40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➡️ Descendre en bas du site et cliquer sur “Mentions légales” ou “Contact”.</a:t>
            </a:r>
          </a:p>
          <a:p>
            <a:r>
              <a:rPr lang="fr-FR" dirty="0"/>
              <a:t>Y a-t-il une adresse ?</a:t>
            </a:r>
          </a:p>
          <a:p>
            <a:r>
              <a:rPr lang="fr-FR" dirty="0"/>
              <a:t>Un numéro d’entreprise ?</a:t>
            </a:r>
          </a:p>
          <a:p>
            <a:r>
              <a:rPr lang="fr-FR" dirty="0"/>
              <a:t>Un numéro de téléphone réel ?</a:t>
            </a:r>
          </a:p>
          <a:p>
            <a:r>
              <a:rPr lang="fr-FR" dirty="0"/>
              <a:t>Un site sérieux indique toujours qui il est.</a:t>
            </a:r>
            <a:br>
              <a:rPr lang="fr-FR" dirty="0"/>
            </a:br>
            <a:r>
              <a:rPr lang="fr-FR" dirty="0"/>
              <a:t>S’il n’y a aucune information, c’est suspect.</a:t>
            </a:r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4195974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EBC591-CF85-9195-319A-CE0466AF9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491" y="521208"/>
            <a:ext cx="6571343" cy="1572768"/>
          </a:xfrm>
        </p:spPr>
        <p:txBody>
          <a:bodyPr>
            <a:normAutofit/>
          </a:bodyPr>
          <a:lstStyle/>
          <a:p>
            <a:r>
              <a:rPr lang="fr-BE" dirty="0"/>
              <a:t>Que faire concrètement ?</a:t>
            </a:r>
            <a:br>
              <a:rPr lang="fr-BE" dirty="0"/>
            </a:br>
            <a:br>
              <a:rPr lang="fr-BE" dirty="0"/>
            </a:br>
            <a:r>
              <a:rPr lang="fr-BE" dirty="0"/>
              <a:t>C</a:t>
            </a:r>
            <a:r>
              <a:rPr lang="fr-BE" sz="2000" b="1" dirty="0"/>
              <a:t>omparer avec site officiel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06FA435-14B1-FCE1-F276-46E3FCD6E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BE" dirty="0"/>
              <a:t>Comparer avec site officiel</a:t>
            </a:r>
          </a:p>
          <a:p>
            <a:r>
              <a:rPr lang="fr-FR" dirty="0"/>
              <a:t>➡️ Ouvrir une nouvelle page et taper vous-même le nom du site dans Google (ne pas cliquer sur le lien reçu).</a:t>
            </a:r>
          </a:p>
          <a:p>
            <a:r>
              <a:rPr lang="fr-FR" dirty="0"/>
              <a:t>Les logos sont-ils identiques ?</a:t>
            </a:r>
          </a:p>
          <a:p>
            <a:r>
              <a:rPr lang="fr-FR" dirty="0"/>
              <a:t>L’adresse est-elle exactement la même ?</a:t>
            </a:r>
          </a:p>
          <a:p>
            <a:r>
              <a:rPr lang="fr-FR" dirty="0"/>
              <a:t>Les prix ou messages sont-ils cohérents ?</a:t>
            </a:r>
          </a:p>
          <a:p>
            <a:r>
              <a:rPr lang="fr-FR" dirty="0"/>
              <a:t>Si ce n’est pas pareil, il vaut mieux ne rien acheter et ne rien payer.</a:t>
            </a:r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448390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/>
            </a:pPr>
            <a:r>
              <a:t>Catégorie 1 – Faux SMS Banque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/>
            </a:pPr>
            <a:r>
              <a:t>Déroulement conseillé – Atelier 2 heures</a:t>
            </a:r>
          </a:p>
          <a:p>
            <a:pPr algn="ctr">
              <a:defRPr sz="2000"/>
            </a:pPr>
            <a:r>
              <a:t>1. Présentation (10 min)</a:t>
            </a:r>
            <a:br/>
            <a:r>
              <a:t>2. Cas SMS + vote (25 min)</a:t>
            </a:r>
            <a:br/>
            <a:r>
              <a:t>3. Cas mail + vote (25 min)</a:t>
            </a:r>
            <a:br/>
            <a:r>
              <a:t>4. Pause (10 min)</a:t>
            </a:r>
            <a:br/>
            <a:r>
              <a:t>5. Cas téléphone (20 min)</a:t>
            </a:r>
            <a:br/>
            <a:r>
              <a:t>6. Cas faux site (20 min)</a:t>
            </a:r>
            <a:br/>
            <a:r>
              <a:t>7. Synthèse &amp; questions (10 min)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14400"/>
            <a:ext cx="5809860" cy="8925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600"/>
            </a:pPr>
            <a:r>
              <a:rPr dirty="0"/>
              <a:t>ING : Paiement suspect de 842 € </a:t>
            </a:r>
            <a:r>
              <a:rPr lang="fr-BE" dirty="0"/>
              <a:t>va</a:t>
            </a:r>
            <a:r>
              <a:rPr dirty="0"/>
              <a:t>l</a:t>
            </a:r>
            <a:r>
              <a:rPr lang="fr-BE" dirty="0"/>
              <a:t>i</a:t>
            </a:r>
            <a:r>
              <a:rPr dirty="0"/>
              <a:t>d</a:t>
            </a:r>
            <a:r>
              <a:rPr lang="fr-BE" dirty="0"/>
              <a:t>é</a:t>
            </a:r>
            <a:r>
              <a:rPr dirty="0"/>
              <a:t> ? </a:t>
            </a:r>
            <a:endParaRPr lang="fr-BE" dirty="0"/>
          </a:p>
          <a:p>
            <a:pPr>
              <a:defRPr sz="2600"/>
            </a:pPr>
            <a:r>
              <a:rPr dirty="0"/>
              <a:t>Quelle </a:t>
            </a:r>
            <a:r>
              <a:rPr lang="fr-BE" dirty="0"/>
              <a:t>émotion </a:t>
            </a:r>
            <a:r>
              <a:rPr dirty="0"/>
              <a:t>est </a:t>
            </a:r>
            <a:r>
              <a:rPr lang="fr-BE" dirty="0"/>
              <a:t>utilisée</a:t>
            </a:r>
            <a:r>
              <a:rPr dirty="0"/>
              <a:t> ?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828800" y="2560320"/>
            <a:ext cx="5486400" cy="8229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t>🔴 Peur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828800" y="3657600"/>
            <a:ext cx="5486400" cy="82296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rPr dirty="0"/>
              <a:t>🟡 Urgence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828800" y="4754880"/>
            <a:ext cx="5486400" cy="82296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t>🟢 Confiance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828800" y="5852160"/>
            <a:ext cx="5486400" cy="82296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rPr dirty="0"/>
              <a:t>🔵 Gain / Argent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8449429" cy="12618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lang="fr-BE" noProof="1"/>
              <a:t>Réponses révélée : Peur</a:t>
            </a:r>
          </a:p>
          <a:p>
            <a:pPr>
              <a:defRPr sz="2800" b="1"/>
            </a:pPr>
            <a:endParaRPr lang="fr-BE" noProof="1"/>
          </a:p>
          <a:p>
            <a:pPr>
              <a:defRPr sz="2000"/>
            </a:pPr>
            <a:r>
              <a:rPr lang="fr-BE" noProof="1"/>
              <a:t>Le montant élevé déclenche un stress immédiat, pousse à cliquer rapidement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4804905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/>
            </a:pPr>
            <a:r>
              <a:rPr lang="fr-BE" noProof="1"/>
              <a:t>Que faire concrètement ?</a:t>
            </a:r>
          </a:p>
          <a:p>
            <a:pPr>
              <a:defRPr sz="2800"/>
            </a:pPr>
            <a:endParaRPr lang="fr-BE" noProof="1"/>
          </a:p>
          <a:p>
            <a:pPr>
              <a:defRPr sz="2800"/>
            </a:pPr>
            <a:endParaRPr lang="fr-BE" noProof="1"/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fr-BE" noProof="1"/>
              <a:t>Ne pas cliquer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fr-BE" noProof="1"/>
              <a:t>Vérifier via l’application bancaire officielle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fr-BE" noProof="1"/>
              <a:t>Téléphoner au numéro officiel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/>
            </a:pPr>
            <a:r>
              <a:t>Catégorie 2 – Faux mail SPF Finances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14400"/>
            <a:ext cx="7315200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600"/>
            </a:pPr>
            <a:r>
              <a:t>Remboursement fiscal de 244 € disponible. Quelle émotion est utilisée ?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828800" y="2560320"/>
            <a:ext cx="5486400" cy="8229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t>🔴 Peur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828800" y="3657600"/>
            <a:ext cx="5486400" cy="8229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rPr dirty="0"/>
              <a:t>🟡 Urgence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828800" y="4754880"/>
            <a:ext cx="5486400" cy="82296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rPr dirty="0"/>
              <a:t>🟢 Confiance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828800" y="5852160"/>
            <a:ext cx="5486400" cy="82296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/>
            </a:pPr>
            <a:r>
              <a:rPr dirty="0"/>
              <a:t>🔵 Gain / Argent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8226034" cy="12618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lang="fr-BE" noProof="1"/>
              <a:t>Réponse révélée : Gain / Argent</a:t>
            </a:r>
          </a:p>
          <a:p>
            <a:pPr>
              <a:defRPr sz="2800" b="1"/>
            </a:pPr>
            <a:endParaRPr lang="fr-BE" noProof="1"/>
          </a:p>
          <a:p>
            <a:pPr>
              <a:defRPr sz="2000"/>
            </a:pPr>
            <a:r>
              <a:rPr lang="fr-BE" noProof="1"/>
              <a:t>La promesse d’un remboursement crée une excitation et diminue la vigilance.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5059398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/>
            </a:pPr>
            <a:r>
              <a:rPr lang="fr-BE" noProof="1"/>
              <a:t>Que faire concrètement ?</a:t>
            </a:r>
          </a:p>
          <a:p>
            <a:pPr>
              <a:defRPr sz="2800"/>
            </a:pPr>
            <a:endParaRPr lang="fr-BE" noProof="1"/>
          </a:p>
          <a:p>
            <a:pPr>
              <a:defRPr sz="2800"/>
            </a:pPr>
            <a:endParaRPr lang="fr-BE" noProof="1"/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fr-BE" noProof="1"/>
              <a:t>Ne jamais transmettre son IBAN via un lien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fr-BE" noProof="1"/>
              <a:t>Vérifier via site officiel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fr-BE" noProof="1"/>
              <a:t>Ne pas agir dans l’urgence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alerie">
  <a:themeElements>
    <a:clrScheme name="Galerie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ie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e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TM10001114[[fn=Galerie]]</Template>
  <TotalTime>48</TotalTime>
  <Words>533</Words>
  <Application>Microsoft Office PowerPoint</Application>
  <PresentationFormat>Affichage à l'écran (4:3)</PresentationFormat>
  <Paragraphs>83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3" baseType="lpstr">
      <vt:lpstr>Arial</vt:lpstr>
      <vt:lpstr>Gill Sans MT</vt:lpstr>
      <vt:lpstr>Galerie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Que faire concrètement ?  Vérifier l’URL exacte  </vt:lpstr>
      <vt:lpstr>Que faire concrètement ?   Lire les mentions légales </vt:lpstr>
      <vt:lpstr>Que faire concrètement ?  Comparer avec site officiel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Silvia Imbro</cp:lastModifiedBy>
  <cp:revision>3</cp:revision>
  <dcterms:created xsi:type="dcterms:W3CDTF">2013-01-27T09:14:16Z</dcterms:created>
  <dcterms:modified xsi:type="dcterms:W3CDTF">2026-02-17T13:48:50Z</dcterms:modified>
  <cp:category/>
</cp:coreProperties>
</file>